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Montserrat SemiBold"/>
      <p:regular r:id="rId18"/>
      <p:bold r:id="rId19"/>
      <p:italic r:id="rId20"/>
      <p:boldItalic r:id="rId21"/>
    </p:embeddedFont>
    <p:embeddedFont>
      <p:font typeface="Montserrat"/>
      <p:bold r:id="rId22"/>
      <p:boldItalic r:id="rId23"/>
    </p:embeddedFont>
    <p:embeddedFont>
      <p:font typeface="Montserrat Medium"/>
      <p:regular r:id="rId24"/>
      <p:bold r:id="rId25"/>
      <p:italic r:id="rId26"/>
      <p:boldItalic r:id="rId27"/>
    </p:embeddedFont>
    <p:embeddedFont>
      <p:font typeface="Open Sans SemiBold"/>
      <p:regular r:id="rId28"/>
      <p:bold r:id="rId29"/>
      <p:italic r:id="rId30"/>
      <p:boldItalic r:id="rId31"/>
    </p:embeddedFont>
    <p:embeddedFont>
      <p:font typeface="Montserrat ExtraBold"/>
      <p:bold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SemiBold-boldItalic.fntdata"/><Relationship Id="rId24" Type="http://schemas.openxmlformats.org/officeDocument/2006/relationships/font" Target="fonts/MontserratMedium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Medium-italic.fntdata"/><Relationship Id="rId25" Type="http://schemas.openxmlformats.org/officeDocument/2006/relationships/font" Target="fonts/MontserratMedium-bold.fntdata"/><Relationship Id="rId28" Type="http://schemas.openxmlformats.org/officeDocument/2006/relationships/font" Target="fonts/OpenSansSemiBold-regular.fntdata"/><Relationship Id="rId27" Type="http://schemas.openxmlformats.org/officeDocument/2006/relationships/font" Target="fonts/MontserratMedium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SemiBold-boldItalic.fntdata"/><Relationship Id="rId30" Type="http://schemas.openxmlformats.org/officeDocument/2006/relationships/font" Target="fonts/OpenSansSemiBold-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ExtraBold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ExtraBold-bold.fntdata"/><Relationship Id="rId13" Type="http://schemas.openxmlformats.org/officeDocument/2006/relationships/slide" Target="slides/slide7.xml"/><Relationship Id="rId35" Type="http://schemas.openxmlformats.org/officeDocument/2006/relationships/font" Target="fonts/OpenSans-bold.fntdata"/><Relationship Id="rId12" Type="http://schemas.openxmlformats.org/officeDocument/2006/relationships/slide" Target="slides/slide6.xml"/><Relationship Id="rId34" Type="http://schemas.openxmlformats.org/officeDocument/2006/relationships/font" Target="fonts/OpenSans-regular.fntdata"/><Relationship Id="rId15" Type="http://schemas.openxmlformats.org/officeDocument/2006/relationships/slide" Target="slides/slide9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8.xml"/><Relationship Id="rId36" Type="http://schemas.openxmlformats.org/officeDocument/2006/relationships/font" Target="fonts/Open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ontserratSemiBold-bold.fntdata"/><Relationship Id="rId18" Type="http://schemas.openxmlformats.org/officeDocument/2006/relationships/font" Target="fonts/MontserratSemiBold-regular.fntdata"/></Relationships>
</file>

<file path=ppt/media/image1.png>
</file>

<file path=ppt/media/image10.png>
</file>

<file path=ppt/media/image11.gif>
</file>

<file path=ppt/media/image2.png>
</file>

<file path=ppt/media/image4.png>
</file>

<file path=ppt/media/image5.png>
</file>

<file path=ppt/media/image6.gif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455bd16ee_0_1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d455bd16ee_0_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f9e4c3937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f9e4c393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d06165e40a_0_4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d06165e40a_0_4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40226fa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40226fa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9e4c3937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9e4c3937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91522aac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91522aac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91522aac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91522aac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28764914fa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28764914fa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28764914fa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28764914fa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8764914fa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8764914fa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28764914fa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28764914fa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20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5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6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7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30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30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Google Shape;99;p30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30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31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31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31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31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32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32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32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32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32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32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5" name="Google Shape;115;p32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2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2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32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33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33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33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33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5" name="Google Shape;125;p33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33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33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34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5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6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8" name="Google Shape;138;p36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36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7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41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ordwall.net/ru/resource/34836573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42"/>
          <p:cNvPicPr preferRelativeResize="0"/>
          <p:nvPr/>
        </p:nvPicPr>
        <p:blipFill rotWithShape="1">
          <a:blip r:embed="rId3">
            <a:alphaModFix/>
          </a:blip>
          <a:srcRect b="1456" l="0" r="0" t="1465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  <p:sp>
        <p:nvSpPr>
          <p:cNvPr id="158" name="Google Shape;158;p42"/>
          <p:cNvSpPr txBox="1"/>
          <p:nvPr/>
        </p:nvSpPr>
        <p:spPr>
          <a:xfrm>
            <a:off x="5051075" y="1803300"/>
            <a:ext cx="30438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Methodist, course creator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9" name="Google Shape;159;p42"/>
          <p:cNvPicPr preferRelativeResize="0"/>
          <p:nvPr/>
        </p:nvPicPr>
        <p:blipFill rotWithShape="1">
          <a:blip r:embed="rId4">
            <a:alphaModFix/>
          </a:blip>
          <a:srcRect b="0" l="2803" r="2794" t="0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1"/>
          <p:cNvSpPr txBox="1"/>
          <p:nvPr/>
        </p:nvSpPr>
        <p:spPr>
          <a:xfrm>
            <a:off x="2980025" y="1222950"/>
            <a:ext cx="61641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en" sz="2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can you do after this lesson?</a:t>
            </a:r>
            <a:endParaRPr b="1" sz="2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 I learned: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revise the vocabulary from previous lessons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revise the interview questions from previous lessons</a:t>
            </a:r>
            <a:endParaRPr b="1" sz="2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51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1886" y="310149"/>
            <a:ext cx="467334" cy="46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2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5" name="Google Shape;225;p52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8375" y="238125"/>
            <a:ext cx="4667250" cy="466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4"/>
          <p:cNvSpPr txBox="1"/>
          <p:nvPr/>
        </p:nvSpPr>
        <p:spPr>
          <a:xfrm>
            <a:off x="2943300" y="483425"/>
            <a:ext cx="62154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en" sz="3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Lesson Plan:</a:t>
            </a:r>
            <a:endParaRPr b="1" sz="3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Montserrat"/>
              <a:buChar char="-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revise the vocabulary from previous lessons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-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revise the interview questions from previous lessons</a:t>
            </a:r>
            <a:endParaRPr b="1" sz="16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44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50" y="534700"/>
            <a:ext cx="4819625" cy="407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5"/>
          <p:cNvSpPr txBox="1"/>
          <p:nvPr/>
        </p:nvSpPr>
        <p:spPr>
          <a:xfrm>
            <a:off x="5354100" y="1586550"/>
            <a:ext cx="3789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Are you ready for </a:t>
            </a:r>
            <a:endParaRPr sz="2600">
              <a:solidFill>
                <a:srgbClr val="22222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 test?</a:t>
            </a:r>
            <a:endParaRPr sz="2600">
              <a:solidFill>
                <a:srgbClr val="22222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6"/>
          <p:cNvSpPr txBox="1"/>
          <p:nvPr/>
        </p:nvSpPr>
        <p:spPr>
          <a:xfrm>
            <a:off x="278600" y="616275"/>
            <a:ext cx="87291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Interview questions: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Medium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Can you show a recommendation letter from your previous employer?</a:t>
            </a:r>
            <a:endParaRPr sz="17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Medium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How are you improving your professional skills?</a:t>
            </a:r>
            <a:endParaRPr sz="17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Medium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Tell about your biggest mistake at work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AutoNum type="arabicPeriod"/>
            </a:pPr>
            <a:r>
              <a:rPr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Tell me about a difficult/stressful situation at your work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Medium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Why did you leave your last job?</a:t>
            </a:r>
            <a:endParaRPr sz="2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7"/>
          <p:cNvSpPr/>
          <p:nvPr/>
        </p:nvSpPr>
        <p:spPr>
          <a:xfrm>
            <a:off x="1998675" y="141700"/>
            <a:ext cx="5287800" cy="68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47"/>
          <p:cNvSpPr txBox="1"/>
          <p:nvPr/>
        </p:nvSpPr>
        <p:spPr>
          <a:xfrm>
            <a:off x="2030175" y="100438"/>
            <a:ext cx="5224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Can you show a recommendations from your previous employer?</a:t>
            </a:r>
            <a:endParaRPr sz="19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89" name="Google Shape;18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9250" y="1908276"/>
            <a:ext cx="2431375" cy="317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47"/>
          <p:cNvSpPr txBox="1"/>
          <p:nvPr/>
        </p:nvSpPr>
        <p:spPr>
          <a:xfrm>
            <a:off x="0" y="1617975"/>
            <a:ext cx="6569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Char char="-"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Yes, of course.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Char char="-"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 can’t show you them now, but I can put you in contact with my previous company.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SemiBold"/>
              <a:buChar char="-"/>
            </a:pPr>
            <a:r>
              <a:rPr lang="en" sz="1600" u="sng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Suggest your option</a:t>
            </a:r>
            <a:endParaRPr sz="1600" u="sng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8"/>
          <p:cNvSpPr txBox="1"/>
          <p:nvPr/>
        </p:nvSpPr>
        <p:spPr>
          <a:xfrm>
            <a:off x="496300" y="411950"/>
            <a:ext cx="8247600" cy="3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How are you improving your professional skills?</a:t>
            </a:r>
            <a:endParaRPr b="1" sz="185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550">
                <a:latin typeface="Montserrat"/>
                <a:ea typeface="Montserrat"/>
                <a:cs typeface="Montserrat"/>
                <a:sym typeface="Montserrat"/>
              </a:rPr>
              <a:t>1.  </a:t>
            </a:r>
            <a:r>
              <a:rPr b="1" lang="en" sz="1550" u="sng">
                <a:latin typeface="Montserrat"/>
                <a:ea typeface="Montserrat"/>
                <a:cs typeface="Montserrat"/>
                <a:sym typeface="Montserrat"/>
              </a:rPr>
              <a:t>Specialized course:</a:t>
            </a:r>
            <a:r>
              <a:rPr b="1" lang="en" sz="155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550">
              <a:latin typeface="Montserrat"/>
              <a:ea typeface="Montserrat"/>
              <a:cs typeface="Montserrat"/>
              <a:sym typeface="Montserrat"/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50"/>
              <a:buFont typeface="Montserrat"/>
              <a:buChar char="-"/>
            </a:pPr>
            <a:r>
              <a:rPr lang="en" sz="1550">
                <a:latin typeface="Montserrat"/>
                <a:ea typeface="Montserrat"/>
                <a:cs typeface="Montserrat"/>
                <a:sym typeface="Montserrat"/>
              </a:rPr>
              <a:t>talk about a specialized course that you are taking to improve your skills.</a:t>
            </a:r>
            <a:endParaRPr sz="15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550"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b="1" lang="en" sz="1550" u="sng">
                <a:latin typeface="Montserrat"/>
                <a:ea typeface="Montserrat"/>
                <a:cs typeface="Montserrat"/>
                <a:sym typeface="Montserrat"/>
              </a:rPr>
              <a:t>After work-hours study:</a:t>
            </a:r>
            <a:endParaRPr b="1" sz="1550" u="sng">
              <a:latin typeface="Montserrat"/>
              <a:ea typeface="Montserrat"/>
              <a:cs typeface="Montserrat"/>
              <a:sym typeface="Montserrat"/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50"/>
              <a:buFont typeface="Montserrat"/>
              <a:buChar char="-"/>
            </a:pPr>
            <a:r>
              <a:rPr lang="en" sz="1550">
                <a:latin typeface="Montserrat"/>
                <a:ea typeface="Montserrat"/>
                <a:cs typeface="Montserrat"/>
                <a:sym typeface="Montserrat"/>
              </a:rPr>
              <a:t>talk about after work-hours study. You can mention names of online courses, magazines, books etc.</a:t>
            </a:r>
            <a:endParaRPr sz="15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550"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b="1" lang="en" sz="1550" u="sng">
                <a:latin typeface="Montserrat"/>
                <a:ea typeface="Montserrat"/>
                <a:cs typeface="Montserrat"/>
                <a:sym typeface="Montserrat"/>
              </a:rPr>
              <a:t>English learning:</a:t>
            </a:r>
            <a:endParaRPr b="1" sz="1550" u="sng">
              <a:latin typeface="Montserrat"/>
              <a:ea typeface="Montserrat"/>
              <a:cs typeface="Montserrat"/>
              <a:sym typeface="Montserrat"/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50"/>
              <a:buFont typeface="Montserrat"/>
              <a:buChar char="-"/>
            </a:pPr>
            <a:r>
              <a:rPr lang="en" sz="1550">
                <a:latin typeface="Montserrat"/>
                <a:ea typeface="Montserrat"/>
                <a:cs typeface="Montserrat"/>
                <a:sym typeface="Montserrat"/>
              </a:rPr>
              <a:t>talk about your English courses or that you are taking classes with a tutor. Speak about your achievements and how your English can help you at work.</a:t>
            </a:r>
            <a:endParaRPr sz="15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55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6525" y="728450"/>
            <a:ext cx="4815601" cy="361167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9"/>
          <p:cNvSpPr txBox="1"/>
          <p:nvPr/>
        </p:nvSpPr>
        <p:spPr>
          <a:xfrm>
            <a:off x="60825" y="1422475"/>
            <a:ext cx="44313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Answer the question</a:t>
            </a:r>
            <a:endParaRPr sz="19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Montserrat"/>
                <a:ea typeface="Montserrat"/>
                <a:cs typeface="Montserrat"/>
                <a:sym typeface="Montserrat"/>
              </a:rPr>
              <a:t>How do you handle a challenge?</a:t>
            </a:r>
            <a:endParaRPr sz="1600" u="sng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Montserrat"/>
                <a:ea typeface="Montserrat"/>
                <a:cs typeface="Montserrat"/>
                <a:sym typeface="Montserrat"/>
              </a:rPr>
              <a:t>Tell about your biggest mistake at work</a:t>
            </a:r>
            <a:endParaRPr sz="1600" u="sng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Montserrat"/>
                <a:ea typeface="Montserrat"/>
                <a:cs typeface="Montserrat"/>
                <a:sym typeface="Montserrat"/>
              </a:rPr>
              <a:t>What should you do if you don’t know how to meet a challenge?</a:t>
            </a:r>
            <a:endParaRPr sz="1800" u="sng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675" y="1060838"/>
            <a:ext cx="6028825" cy="3768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50"/>
          <p:cNvSpPr txBox="1"/>
          <p:nvPr/>
        </p:nvSpPr>
        <p:spPr>
          <a:xfrm>
            <a:off x="225300" y="1122300"/>
            <a:ext cx="4180800" cy="25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chemeClr val="dk2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1. “I’ve worked at the organization for a long time (number of years) and wanted to experience a different environment to help me to grow.”</a:t>
            </a:r>
            <a:endParaRPr>
              <a:solidFill>
                <a:srgbClr val="222222"/>
              </a:solidFill>
              <a:highlight>
                <a:schemeClr val="dk2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222222"/>
              </a:solidFill>
              <a:highlight>
                <a:srgbClr val="F9CB9C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222222"/>
              </a:solidFill>
              <a:highlight>
                <a:schemeClr val="lt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222222"/>
              </a:solidFill>
              <a:highlight>
                <a:schemeClr val="lt2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50"/>
          <p:cNvSpPr txBox="1"/>
          <p:nvPr/>
        </p:nvSpPr>
        <p:spPr>
          <a:xfrm>
            <a:off x="4702350" y="1122300"/>
            <a:ext cx="39324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6521"/>
              </a:lnSpc>
              <a:spcBef>
                <a:spcPts val="0"/>
              </a:spcBef>
              <a:spcAft>
                <a:spcPts val="220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1. “A former colleague or boss recruited me to join their company.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9" name="Google Shape;209;p50"/>
          <p:cNvSpPr txBox="1"/>
          <p:nvPr/>
        </p:nvSpPr>
        <p:spPr>
          <a:xfrm>
            <a:off x="278600" y="3119475"/>
            <a:ext cx="38523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6521"/>
              </a:lnSpc>
              <a:spcBef>
                <a:spcPts val="0"/>
              </a:spcBef>
              <a:spcAft>
                <a:spcPts val="220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dk2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2. “I’m looking for an opportunity to advance my career.”</a:t>
            </a:r>
            <a:endParaRPr/>
          </a:p>
        </p:txBody>
      </p:sp>
      <p:sp>
        <p:nvSpPr>
          <p:cNvPr id="210" name="Google Shape;210;p50"/>
          <p:cNvSpPr txBox="1"/>
          <p:nvPr/>
        </p:nvSpPr>
        <p:spPr>
          <a:xfrm>
            <a:off x="4702350" y="3119475"/>
            <a:ext cx="38793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6521"/>
              </a:lnSpc>
              <a:spcBef>
                <a:spcPts val="0"/>
              </a:spcBef>
              <a:spcAft>
                <a:spcPts val="220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2. “I was offered a considerable pay increase.”</a:t>
            </a:r>
            <a:endParaRPr/>
          </a:p>
        </p:txBody>
      </p:sp>
      <p:sp>
        <p:nvSpPr>
          <p:cNvPr id="211" name="Google Shape;211;p50"/>
          <p:cNvSpPr txBox="1"/>
          <p:nvPr/>
        </p:nvSpPr>
        <p:spPr>
          <a:xfrm>
            <a:off x="2418625" y="252175"/>
            <a:ext cx="413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Why did you leave your last job?</a:t>
            </a:r>
            <a:endParaRPr sz="18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